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953" r:id="rId2"/>
    <p:sldId id="882" r:id="rId3"/>
    <p:sldId id="303" r:id="rId4"/>
    <p:sldId id="930" r:id="rId5"/>
    <p:sldId id="397" r:id="rId6"/>
    <p:sldId id="398" r:id="rId7"/>
    <p:sldId id="399" r:id="rId8"/>
    <p:sldId id="883" r:id="rId9"/>
    <p:sldId id="884" r:id="rId10"/>
    <p:sldId id="815" r:id="rId11"/>
    <p:sldId id="578" r:id="rId12"/>
    <p:sldId id="695" r:id="rId13"/>
    <p:sldId id="696" r:id="rId14"/>
    <p:sldId id="556" r:id="rId15"/>
    <p:sldId id="95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46"/>
    <p:restoredTop sz="96327"/>
  </p:normalViewPr>
  <p:slideViewPr>
    <p:cSldViewPr snapToGrid="0" snapToObjects="1">
      <p:cViewPr>
        <p:scale>
          <a:sx n="93" d="100"/>
          <a:sy n="93" d="100"/>
        </p:scale>
        <p:origin x="32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0.png>
</file>

<file path=ppt/media/image35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12473F-9B51-374E-87B8-8A22A6C71167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B40B3-DF36-A84E-9833-A824DF75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08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A85EF-E9D9-2647-9AEF-F9E1306243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4234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72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839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98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A78CD-9EB4-8748-B823-6B35C56546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744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A85EF-E9D9-2647-9AEF-F9E13062430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6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A85EF-E9D9-2647-9AEF-F9E13062430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975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A85EF-E9D9-2647-9AEF-F9E1306243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37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A85EF-E9D9-2647-9AEF-F9E13062430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042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A85EF-E9D9-2647-9AEF-F9E13062430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402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1D832-16BE-074C-A317-05CA0D387C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2A0BFC-94AE-BB48-8B13-E3227D92A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D2CA0-108A-2847-841C-21E1F6486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9AC70-37F9-3B4B-B360-ECE31F90C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4F7C0-1E02-7C4D-A307-167195676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59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CC64E-B93D-E343-AF78-15F830CF9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2B8FA0-67E2-C448-8BF1-E2DC87646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D91FC-F124-9447-B93A-FD3E8138B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0B9EE-9CD1-4148-A552-F9C7854D0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C3336-F902-E145-9A3F-580C201AE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101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AD7FEA-DF5A-5541-9A47-B358857088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B5A21-807A-A448-921D-BE3A1EC27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85871-D907-A046-B936-C0FB76D7D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B70DC-18A8-8049-9232-1CF55F06F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6C6E4-8A8E-B54C-8C8F-C6E34DB63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41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822AD-4B72-ED44-AF04-415B7AB6C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DC2F8-4FF6-4345-AC8E-90CB21B1E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8B76F-5A61-3F4F-9652-7C7C9D4FB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36A27-5378-C043-8D84-C4374E19D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F0AFB8-785A-4D4C-BDF2-712683A40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39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8A906-441D-3543-B48F-3352678F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04936E-8FDE-F044-9A65-1358744EE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8A0C8-84DE-EB4C-B643-1315377A4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2B771-887C-B045-90CF-62A0908B0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7C9F5-1515-DD4D-BAEE-2483AB14A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82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4B1DF-4055-E147-AB7E-302A36D53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34D6F-7BEA-4341-8915-5575112630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29B2C-A8BE-4F4D-8C48-769E998421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93AEC9-B92A-B044-935A-FEB1C4C1A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0C0C9-C928-564E-99ED-1D63EE56E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ECAF1-9463-9743-8C42-151D1EFC1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3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43345-5BEE-7044-BB0B-9CBD4E23B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5DB70-2C7F-EB4E-B95D-59E92B836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4589EC-20EE-1E4E-90F2-99FB3FBF8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FBF34-740C-CC4F-99E1-77CEAC0C8D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B7461C-56BF-2146-9333-B22270F98E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0921A8-550E-3043-B79F-776A55EFA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63647-2BE9-3C40-BA58-B8F1FBD51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CDCB0F-D4A9-164D-A1E2-4D0C04EEA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701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97DD1-B49F-E94D-B5D0-F6C5B7DE7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5B9CA-3510-9E42-9615-414EDBE80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977B75-A994-C243-B76B-D359E9BC4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962478-B74A-A742-B72D-BE72C2D13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98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F93D7-CA03-C14A-885B-4133822CC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196EB1-8DDC-AF4F-BF9E-3B5E007D9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CE3526-5C26-0D4A-BC22-ABD3CB34D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16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C9FD-FE30-C845-AF61-DF08256E5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90935-C1A9-474E-B3C1-E057D259A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E41E6-825C-D944-A12C-70421088B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71A7F7-6078-D943-9D4F-939DF7C85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EFA2CE-D54F-7A41-92E7-0C7DED048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72406-6C4A-3249-9314-4D137CDF8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15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21249-1A03-B04D-A7CF-A3FD00C5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015FC5-3675-D34F-8286-EAB18E62F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8EE4F-55BB-1C4B-B5E0-1EEBF7378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5F583-B2F6-B14C-9E3E-6FBC8A406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805CF-D247-6547-84F0-AE91E8608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CDCC3-684A-E541-A0FE-D1853FC50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5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8A4008-9EC1-204F-A211-E96933BF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CB9C5-5C1A-B242-BC8E-D532878AA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72F4B-5F3F-7842-B8FC-C93201212F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07392-EA7D-FC40-8E88-FEBEE937EFDF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7DAFA-76EB-5C46-A167-630BBFDF43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B3F29B-7068-4F4B-A433-179171A727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FA508-8CFC-714D-B260-8B8B27B6C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317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0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21.png"/><Relationship Id="rId4" Type="http://schemas.openxmlformats.org/officeDocument/2006/relationships/image" Target="../media/image8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79B91-6425-6B4E-9690-B0049EF17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8353E2-4907-E64B-9ACF-F85AA3FC90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502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16643-6192-1448-904B-8D9CEA774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Diffusion components </a:t>
            </a:r>
            <a:r>
              <a:rPr lang="en-US" dirty="0">
                <a:highlight>
                  <a:srgbClr val="FFFF00"/>
                </a:highlight>
              </a:rPr>
              <a:t>orthogonal</a:t>
            </a:r>
            <a:r>
              <a:rPr lang="en-US" dirty="0"/>
              <a:t>, PHATE collects them in 2d </a:t>
            </a:r>
          </a:p>
        </p:txBody>
      </p:sp>
      <p:pic>
        <p:nvPicPr>
          <p:cNvPr id="5" name="Content Placeholder 4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1AD3B7C0-58B7-6B48-9F70-E8696E34C8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497" y="1825625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1446861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37" y="2910720"/>
            <a:ext cx="3299408" cy="36544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863" y="692150"/>
            <a:ext cx="5549900" cy="5473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53346" y="6195850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tSNE</a:t>
            </a:r>
            <a:r>
              <a:rPr lang="en-US" dirty="0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9255" y="6165850"/>
            <a:ext cx="560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58044" y="6195850"/>
            <a:ext cx="2538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Diffusion Maps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FE4EAB-9E75-0449-B6F1-3DA3A70315C1}"/>
              </a:ext>
            </a:extLst>
          </p:cNvPr>
          <p:cNvSpPr/>
          <p:nvPr/>
        </p:nvSpPr>
        <p:spPr>
          <a:xfrm>
            <a:off x="6172863" y="692150"/>
            <a:ext cx="267266" cy="5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5572493-08DE-0645-9747-17A73E970798}"/>
              </a:ext>
            </a:extLst>
          </p:cNvPr>
          <p:cNvCxnSpPr/>
          <p:nvPr/>
        </p:nvCxnSpPr>
        <p:spPr>
          <a:xfrm>
            <a:off x="4170130" y="4630994"/>
            <a:ext cx="14457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E285D4-C8EE-1B4D-8A18-75B7AB900883}"/>
              </a:ext>
            </a:extLst>
          </p:cNvPr>
          <p:cNvSpPr txBox="1"/>
          <p:nvPr/>
        </p:nvSpPr>
        <p:spPr>
          <a:xfrm>
            <a:off x="4048867" y="3706762"/>
            <a:ext cx="1688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Myriad Pro" panose="020B0503030403020204" pitchFamily="34" charset="0"/>
              </a:rPr>
              <a:t>27 day</a:t>
            </a:r>
          </a:p>
          <a:p>
            <a:pPr algn="ctr"/>
            <a:r>
              <a:rPr lang="en-US" sz="2400" dirty="0">
                <a:latin typeface="Myriad Pro" panose="020B0503030403020204" pitchFamily="34" charset="0"/>
              </a:rPr>
              <a:t>time course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2D12A6-D4D7-DB49-87C2-1BE73DABBAB4}"/>
              </a:ext>
            </a:extLst>
          </p:cNvPr>
          <p:cNvSpPr txBox="1"/>
          <p:nvPr/>
        </p:nvSpPr>
        <p:spPr>
          <a:xfrm>
            <a:off x="4121005" y="4684901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Myriad Pro" panose="020B0503030403020204" pitchFamily="34" charset="0"/>
              </a:rPr>
              <a:t>scRNA-seq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51D8565-64CE-D34A-B1E1-31B9E66F4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141" y="703421"/>
            <a:ext cx="5732866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PHATE recovers structure in </a:t>
            </a:r>
            <a:r>
              <a:rPr lang="en-US" dirty="0" err="1">
                <a:latin typeface="Avenir Book" charset="0"/>
                <a:ea typeface="Avenir Book" charset="0"/>
                <a:cs typeface="Avenir Book" charset="0"/>
              </a:rPr>
              <a:t>hESC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 development</a:t>
            </a:r>
          </a:p>
        </p:txBody>
      </p:sp>
    </p:spTree>
    <p:extLst>
      <p:ext uri="{BB962C8B-B14F-4D97-AF65-F5344CB8AC3E}">
        <p14:creationId xmlns:p14="http://schemas.microsoft.com/office/powerpoint/2010/main" val="2461584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1365"/>
          <a:stretch/>
        </p:blipFill>
        <p:spPr>
          <a:xfrm>
            <a:off x="1524000" y="2098965"/>
            <a:ext cx="9144000" cy="3051323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venir Book" charset="0"/>
                <a:ea typeface="Avenir Book" charset="0"/>
                <a:cs typeface="Avenir Book" charset="0"/>
              </a:rPr>
              <a:t>PHATE preserves local as well as global structure</a:t>
            </a:r>
          </a:p>
        </p:txBody>
      </p:sp>
    </p:spTree>
    <p:extLst>
      <p:ext uri="{BB962C8B-B14F-4D97-AF65-F5344CB8AC3E}">
        <p14:creationId xmlns:p14="http://schemas.microsoft.com/office/powerpoint/2010/main" val="3653703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470449"/>
            <a:ext cx="9144000" cy="191710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82700" y="2260600"/>
            <a:ext cx="469900" cy="5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60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96BDA-1CD2-884E-B86B-65BDA7C47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4447" y="168869"/>
            <a:ext cx="7886700" cy="1325563"/>
          </a:xfrm>
        </p:spPr>
        <p:txBody>
          <a:bodyPr/>
          <a:lstStyle/>
          <a:p>
            <a:r>
              <a:rPr lang="en-US" dirty="0"/>
              <a:t>1000 Genomes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69B36D-DF1B-2D4C-A857-7FED4B957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494431"/>
            <a:ext cx="9144000" cy="5247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5015C2-08A8-F94A-9916-7A20E5A81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9881" y="1578280"/>
            <a:ext cx="2279735" cy="228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812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A602C4-A3E2-C146-9B75-79A5BF3C7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550" y="0"/>
            <a:ext cx="8662737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B80D842-7CD7-A447-8D06-B71DB659C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1945" y="105103"/>
            <a:ext cx="1923393" cy="751004"/>
          </a:xfrm>
        </p:spPr>
        <p:txBody>
          <a:bodyPr>
            <a:normAutofit/>
          </a:bodyPr>
          <a:lstStyle/>
          <a:p>
            <a:r>
              <a:rPr lang="en-US" dirty="0" err="1"/>
              <a:t>DeMAP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556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86272" y="300901"/>
            <a:ext cx="11443612" cy="1325563"/>
          </a:xfrm>
        </p:spPr>
        <p:txBody>
          <a:bodyPr/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Visualization methods fail to capture global structure in high dimensional data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9134" r="74367"/>
          <a:stretch/>
        </p:blipFill>
        <p:spPr>
          <a:xfrm>
            <a:off x="389501" y="2788337"/>
            <a:ext cx="2874810" cy="272343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68158" y="2515046"/>
            <a:ext cx="498077" cy="5465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780012" y="1983548"/>
            <a:ext cx="1688926" cy="8047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7BFC09-6B8C-CC4B-83D0-52D751DFF30C}"/>
              </a:ext>
            </a:extLst>
          </p:cNvPr>
          <p:cNvSpPr/>
          <p:nvPr/>
        </p:nvSpPr>
        <p:spPr>
          <a:xfrm>
            <a:off x="568937" y="5100558"/>
            <a:ext cx="483115" cy="8224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8FB496-14A8-F94B-9BFF-6F3B88F311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537" t="7248"/>
          <a:stretch/>
        </p:blipFill>
        <p:spPr>
          <a:xfrm>
            <a:off x="8653048" y="2571300"/>
            <a:ext cx="3320183" cy="29967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EC680A-C59A-4840-AE4C-5816C4BC6B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26" t="9134" r="28094"/>
          <a:stretch/>
        </p:blipFill>
        <p:spPr>
          <a:xfrm>
            <a:off x="3756569" y="3016739"/>
            <a:ext cx="4678861" cy="243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74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16756" y="112008"/>
            <a:ext cx="8229600" cy="1143000"/>
          </a:xfrm>
        </p:spPr>
        <p:txBody>
          <a:bodyPr/>
          <a:lstStyle/>
          <a:p>
            <a:r>
              <a:rPr lang="en-US" altLang="zh-CN" dirty="0"/>
              <a:t>PHATE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F8D6BA-E4A0-873C-77C4-042B6E09FCDA}"/>
              </a:ext>
            </a:extLst>
          </p:cNvPr>
          <p:cNvSpPr txBox="1"/>
          <p:nvPr/>
        </p:nvSpPr>
        <p:spPr>
          <a:xfrm>
            <a:off x="6216812" y="1871646"/>
            <a:ext cx="3450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IV</a:t>
            </a:r>
            <a:r>
              <a:rPr lang="zh-CN" altLang="en-US" sz="1400" dirty="0"/>
              <a:t> </a:t>
            </a:r>
            <a:r>
              <a:rPr lang="en-US" altLang="zh-CN" sz="1400" dirty="0"/>
              <a:t>Calculate</a:t>
            </a:r>
            <a:r>
              <a:rPr lang="zh-CN" altLang="en-US" sz="1400" dirty="0"/>
              <a:t> </a:t>
            </a:r>
            <a:r>
              <a:rPr lang="en-US" altLang="zh-CN" sz="1400" dirty="0"/>
              <a:t>diffusion</a:t>
            </a:r>
            <a:r>
              <a:rPr lang="zh-CN" altLang="en-US" sz="1400" dirty="0"/>
              <a:t> </a:t>
            </a:r>
            <a:r>
              <a:rPr lang="en-US" altLang="zh-CN" sz="1400" dirty="0"/>
              <a:t>probability</a:t>
            </a:r>
            <a:r>
              <a:rPr lang="zh-CN" altLang="en-US" sz="1400" dirty="0"/>
              <a:t> </a:t>
            </a:r>
            <a:r>
              <a:rPr lang="en-US" altLang="zh-CN" sz="1400" dirty="0"/>
              <a:t>matrix</a:t>
            </a:r>
            <a:endParaRPr lang="en-US" sz="1400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6B6B741-FE69-B67A-CE36-8AB2C004DDB2}"/>
              </a:ext>
            </a:extLst>
          </p:cNvPr>
          <p:cNvSpPr/>
          <p:nvPr/>
        </p:nvSpPr>
        <p:spPr>
          <a:xfrm>
            <a:off x="6096000" y="1771717"/>
            <a:ext cx="5279481" cy="1289258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C4ABC8-2164-7F5C-3A5E-E978D69B515E}"/>
              </a:ext>
            </a:extLst>
          </p:cNvPr>
          <p:cNvGrpSpPr/>
          <p:nvPr/>
        </p:nvGrpSpPr>
        <p:grpSpPr>
          <a:xfrm>
            <a:off x="263791" y="1489463"/>
            <a:ext cx="5499070" cy="4301737"/>
            <a:chOff x="38429" y="1353300"/>
            <a:chExt cx="5899006" cy="428864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b="24306"/>
            <a:stretch/>
          </p:blipFill>
          <p:spPr>
            <a:xfrm>
              <a:off x="38429" y="1353300"/>
              <a:ext cx="5899006" cy="4288645"/>
            </a:xfrm>
            <a:prstGeom prst="rect">
              <a:avLst/>
            </a:prstGeom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2C6FB2-CAEC-FB35-47FC-0299C8DAF6D4}"/>
                </a:ext>
              </a:extLst>
            </p:cNvPr>
            <p:cNvGrpSpPr/>
            <p:nvPr/>
          </p:nvGrpSpPr>
          <p:grpSpPr>
            <a:xfrm>
              <a:off x="484509" y="1662210"/>
              <a:ext cx="5030918" cy="3886580"/>
              <a:chOff x="484509" y="1662210"/>
              <a:chExt cx="5030918" cy="3886580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4621" y="3453512"/>
                <a:ext cx="2130746" cy="378860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2394" y="4746772"/>
                <a:ext cx="2182973" cy="318499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B509E680-7CF7-A360-0BBE-97E0D3AB9B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85904" y="1662210"/>
                <a:ext cx="917013" cy="1020109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EB8987DD-AC27-E932-D245-78D02A7A9E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87056" y="3058529"/>
                <a:ext cx="1112401" cy="1070816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B13706A-017C-1111-8DA5-8439AB6B088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8303" b="9371"/>
              <a:stretch/>
            </p:blipFill>
            <p:spPr>
              <a:xfrm>
                <a:off x="4145446" y="4406344"/>
                <a:ext cx="1369981" cy="1142446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4788E057-7223-35ED-282E-3DE3B6DA8A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4509" y="3633692"/>
                <a:ext cx="2015415" cy="480835"/>
              </a:xfrm>
              <a:prstGeom prst="rect">
                <a:avLst/>
              </a:prstGeom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6CF3EA2-B50B-F649-E34C-3FFD3CE62E36}"/>
                  </a:ext>
                </a:extLst>
              </p:cNvPr>
              <p:cNvSpPr txBox="1"/>
              <p:nvPr/>
            </p:nvSpPr>
            <p:spPr>
              <a:xfrm>
                <a:off x="3101314" y="2781530"/>
                <a:ext cx="11574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/>
                  <a:t>Distance</a:t>
                </a:r>
                <a:r>
                  <a:rPr lang="zh-CN" altLang="en-US" sz="1200" dirty="0"/>
                  <a:t> </a:t>
                </a:r>
                <a:r>
                  <a:rPr lang="en-US" altLang="zh-CN" sz="1200" dirty="0"/>
                  <a:t>matrix</a:t>
                </a:r>
                <a:endParaRPr lang="en-US" sz="1200" dirty="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8A0BF5F-6690-9334-077D-4F1C36332531}"/>
                  </a:ext>
                </a:extLst>
              </p:cNvPr>
              <p:cNvSpPr txBox="1"/>
              <p:nvPr/>
            </p:nvSpPr>
            <p:spPr>
              <a:xfrm>
                <a:off x="2940713" y="4365047"/>
                <a:ext cx="105772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/>
                  <a:t>affinity</a:t>
                </a:r>
                <a:r>
                  <a:rPr lang="zh-CN" altLang="en-US" sz="1200" dirty="0"/>
                  <a:t> </a:t>
                </a:r>
                <a:r>
                  <a:rPr lang="en-US" altLang="zh-CN" sz="1200" dirty="0"/>
                  <a:t>matrix</a:t>
                </a:r>
                <a:endParaRPr lang="en-US" sz="1200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F373E3E-A2FC-C5F3-4E4E-296ACAB821D4}"/>
                  </a:ext>
                </a:extLst>
              </p:cNvPr>
              <p:cNvSpPr txBox="1"/>
              <p:nvPr/>
            </p:nvSpPr>
            <p:spPr>
              <a:xfrm>
                <a:off x="677441" y="2095198"/>
                <a:ext cx="81477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/>
                  <a:t>Transpose</a:t>
                </a:r>
                <a:endParaRPr lang="en-US" sz="1200" dirty="0"/>
              </a:p>
            </p:txBody>
          </p:sp>
        </p:grpSp>
      </p:grpSp>
      <p:sp>
        <p:nvSpPr>
          <p:cNvPr id="32" name="Down Arrow 31">
            <a:extLst>
              <a:ext uri="{FF2B5EF4-FFF2-40B4-BE49-F238E27FC236}">
                <a16:creationId xmlns:a16="http://schemas.microsoft.com/office/drawing/2014/main" id="{D195C2B1-95B5-8499-7205-8DBB64CCDD9C}"/>
              </a:ext>
            </a:extLst>
          </p:cNvPr>
          <p:cNvSpPr/>
          <p:nvPr/>
        </p:nvSpPr>
        <p:spPr>
          <a:xfrm>
            <a:off x="8345863" y="3222125"/>
            <a:ext cx="277922" cy="227862"/>
          </a:xfrm>
          <a:prstGeom prst="down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070282E0-09BA-99D1-A92B-BD05E5C1063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525" y="5229767"/>
            <a:ext cx="2525408" cy="33404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BBBE934-34FB-1778-E770-149F1E847A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9484" y="4992882"/>
            <a:ext cx="758390" cy="12029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ADFC0C7-93AC-0D39-890F-C75FF1535450}"/>
              </a:ext>
            </a:extLst>
          </p:cNvPr>
          <p:cNvSpPr txBox="1"/>
          <p:nvPr/>
        </p:nvSpPr>
        <p:spPr>
          <a:xfrm>
            <a:off x="8415254" y="2160729"/>
            <a:ext cx="1714692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C</a:t>
            </a:r>
            <a:r>
              <a:rPr lang="en-US" sz="1050" baseline="-25000" dirty="0"/>
              <a:t>1</a:t>
            </a:r>
            <a:r>
              <a:rPr lang="en-US" sz="1050" dirty="0"/>
              <a:t> = [ p</a:t>
            </a:r>
            <a:r>
              <a:rPr lang="en-US" sz="1050" baseline="-25000" dirty="0"/>
              <a:t>11</a:t>
            </a:r>
            <a:r>
              <a:rPr lang="en-US" sz="1050" dirty="0"/>
              <a:t> p</a:t>
            </a:r>
            <a:r>
              <a:rPr lang="en-US" sz="1050" baseline="-25000" dirty="0"/>
              <a:t>12</a:t>
            </a:r>
            <a:r>
              <a:rPr lang="en-US" sz="1050" dirty="0"/>
              <a:t> </a:t>
            </a:r>
            <a:r>
              <a:rPr lang="mr-IN" sz="1050" dirty="0"/>
              <a:t>……</a:t>
            </a:r>
            <a:r>
              <a:rPr lang="en-US" sz="1050" dirty="0"/>
              <a:t>.p</a:t>
            </a:r>
            <a:r>
              <a:rPr lang="en-US" sz="1050" baseline="-25000" dirty="0"/>
              <a:t>1n</a:t>
            </a:r>
            <a:r>
              <a:rPr lang="en-US" sz="1050" dirty="0"/>
              <a:t>]</a:t>
            </a:r>
          </a:p>
          <a:p>
            <a:r>
              <a:rPr lang="en-US" sz="1050" dirty="0">
                <a:solidFill>
                  <a:srgbClr val="FF0000"/>
                </a:solidFill>
              </a:rPr>
              <a:t>C</a:t>
            </a:r>
            <a:r>
              <a:rPr lang="en-US" sz="1050" baseline="-25000" dirty="0">
                <a:solidFill>
                  <a:srgbClr val="FF0000"/>
                </a:solidFill>
              </a:rPr>
              <a:t>i</a:t>
            </a:r>
            <a:r>
              <a:rPr lang="en-US" sz="1050" dirty="0">
                <a:solidFill>
                  <a:srgbClr val="FF0000"/>
                </a:solidFill>
              </a:rPr>
              <a:t> </a:t>
            </a:r>
            <a:r>
              <a:rPr lang="zh-CN" altLang="en-US" sz="1050" dirty="0">
                <a:solidFill>
                  <a:srgbClr val="FF0000"/>
                </a:solidFill>
              </a:rPr>
              <a:t>  </a:t>
            </a:r>
            <a:r>
              <a:rPr lang="en-US" sz="1050" dirty="0">
                <a:solidFill>
                  <a:srgbClr val="FF0000"/>
                </a:solidFill>
              </a:rPr>
              <a:t>= [ p</a:t>
            </a:r>
            <a:r>
              <a:rPr lang="en-US" sz="1050" baseline="-25000" dirty="0">
                <a:solidFill>
                  <a:srgbClr val="FF0000"/>
                </a:solidFill>
              </a:rPr>
              <a:t>i1</a:t>
            </a:r>
            <a:r>
              <a:rPr lang="en-US" sz="1050" dirty="0">
                <a:solidFill>
                  <a:srgbClr val="FF0000"/>
                </a:solidFill>
              </a:rPr>
              <a:t> p</a:t>
            </a:r>
            <a:r>
              <a:rPr lang="en-US" sz="1050" baseline="-25000" dirty="0">
                <a:solidFill>
                  <a:srgbClr val="FF0000"/>
                </a:solidFill>
              </a:rPr>
              <a:t>i2</a:t>
            </a:r>
            <a:r>
              <a:rPr lang="en-US" sz="1050" dirty="0">
                <a:solidFill>
                  <a:srgbClr val="FF0000"/>
                </a:solidFill>
              </a:rPr>
              <a:t> </a:t>
            </a:r>
            <a:r>
              <a:rPr lang="mr-IN" sz="1050" dirty="0">
                <a:solidFill>
                  <a:srgbClr val="FF0000"/>
                </a:solidFill>
              </a:rPr>
              <a:t>……</a:t>
            </a:r>
            <a:r>
              <a:rPr lang="en-US" sz="1050" dirty="0">
                <a:solidFill>
                  <a:srgbClr val="FF0000"/>
                </a:solidFill>
              </a:rPr>
              <a:t>.p</a:t>
            </a:r>
            <a:r>
              <a:rPr lang="en-US" sz="1050" baseline="-25000" dirty="0">
                <a:solidFill>
                  <a:srgbClr val="FF0000"/>
                </a:solidFill>
              </a:rPr>
              <a:t>in</a:t>
            </a:r>
            <a:r>
              <a:rPr lang="en-US" sz="1050" dirty="0">
                <a:solidFill>
                  <a:srgbClr val="FF0000"/>
                </a:solidFill>
              </a:rPr>
              <a:t>]</a:t>
            </a:r>
            <a:endParaRPr lang="en-US" sz="1050" dirty="0"/>
          </a:p>
          <a:p>
            <a:r>
              <a:rPr lang="en-US" sz="1050" dirty="0" err="1">
                <a:solidFill>
                  <a:srgbClr val="0070C0"/>
                </a:solidFill>
              </a:rPr>
              <a:t>C</a:t>
            </a:r>
            <a:r>
              <a:rPr lang="en-US" sz="1050" baseline="-25000" dirty="0" err="1">
                <a:solidFill>
                  <a:srgbClr val="0070C0"/>
                </a:solidFill>
              </a:rPr>
              <a:t>j</a:t>
            </a:r>
            <a:r>
              <a:rPr lang="en-US" sz="1050" dirty="0">
                <a:solidFill>
                  <a:srgbClr val="0070C0"/>
                </a:solidFill>
              </a:rPr>
              <a:t> </a:t>
            </a:r>
            <a:r>
              <a:rPr lang="zh-CN" altLang="en-US" sz="1050" dirty="0">
                <a:solidFill>
                  <a:srgbClr val="0070C0"/>
                </a:solidFill>
              </a:rPr>
              <a:t>  </a:t>
            </a:r>
            <a:r>
              <a:rPr lang="en-US" sz="1050" dirty="0">
                <a:solidFill>
                  <a:srgbClr val="0070C0"/>
                </a:solidFill>
              </a:rPr>
              <a:t>= [ p</a:t>
            </a:r>
            <a:r>
              <a:rPr lang="en-US" sz="1050" baseline="-25000" dirty="0">
                <a:solidFill>
                  <a:srgbClr val="0070C0"/>
                </a:solidFill>
              </a:rPr>
              <a:t>j1</a:t>
            </a:r>
            <a:r>
              <a:rPr lang="en-US" sz="1050" dirty="0">
                <a:solidFill>
                  <a:srgbClr val="0070C0"/>
                </a:solidFill>
              </a:rPr>
              <a:t> p</a:t>
            </a:r>
            <a:r>
              <a:rPr lang="en-US" sz="1050" baseline="-25000" dirty="0">
                <a:solidFill>
                  <a:srgbClr val="0070C0"/>
                </a:solidFill>
              </a:rPr>
              <a:t>j2</a:t>
            </a:r>
            <a:r>
              <a:rPr lang="en-US" sz="1050" dirty="0">
                <a:solidFill>
                  <a:srgbClr val="0070C0"/>
                </a:solidFill>
              </a:rPr>
              <a:t> </a:t>
            </a:r>
            <a:r>
              <a:rPr lang="mr-IN" sz="1050" dirty="0">
                <a:solidFill>
                  <a:srgbClr val="0070C0"/>
                </a:solidFill>
              </a:rPr>
              <a:t>……</a:t>
            </a:r>
            <a:r>
              <a:rPr lang="en-US" sz="1050" dirty="0">
                <a:solidFill>
                  <a:srgbClr val="0070C0"/>
                </a:solidFill>
              </a:rPr>
              <a:t>.</a:t>
            </a:r>
            <a:r>
              <a:rPr lang="en-US" sz="1050" dirty="0" err="1">
                <a:solidFill>
                  <a:srgbClr val="0070C0"/>
                </a:solidFill>
              </a:rPr>
              <a:t>p</a:t>
            </a:r>
            <a:r>
              <a:rPr lang="en-US" sz="1050" baseline="-25000" dirty="0" err="1">
                <a:solidFill>
                  <a:srgbClr val="0070C0"/>
                </a:solidFill>
              </a:rPr>
              <a:t>jn</a:t>
            </a:r>
            <a:r>
              <a:rPr lang="en-US" sz="1050" dirty="0">
                <a:solidFill>
                  <a:srgbClr val="0070C0"/>
                </a:solidFill>
              </a:rPr>
              <a:t>]</a:t>
            </a:r>
            <a:endParaRPr lang="en-US" sz="1050" dirty="0"/>
          </a:p>
          <a:p>
            <a:r>
              <a:rPr lang="en-US" sz="1050" dirty="0"/>
              <a:t>C</a:t>
            </a:r>
            <a:r>
              <a:rPr lang="en-US" sz="1050" baseline="-25000" dirty="0"/>
              <a:t>n</a:t>
            </a:r>
            <a:r>
              <a:rPr lang="en-US" sz="1050" dirty="0"/>
              <a:t> = [ p</a:t>
            </a:r>
            <a:r>
              <a:rPr lang="en-US" sz="1050" baseline="-25000" dirty="0"/>
              <a:t>n1</a:t>
            </a:r>
            <a:r>
              <a:rPr lang="en-US" sz="1050" dirty="0"/>
              <a:t> p</a:t>
            </a:r>
            <a:r>
              <a:rPr lang="en-US" sz="1050" baseline="-25000" dirty="0"/>
              <a:t>n2</a:t>
            </a:r>
            <a:r>
              <a:rPr lang="en-US" sz="1050" dirty="0"/>
              <a:t> </a:t>
            </a:r>
            <a:r>
              <a:rPr lang="mr-IN" sz="1050" dirty="0"/>
              <a:t>……</a:t>
            </a:r>
            <a:r>
              <a:rPr lang="en-US" sz="1050" dirty="0"/>
              <a:t>.</a:t>
            </a:r>
            <a:r>
              <a:rPr lang="en-US" sz="1050" dirty="0" err="1"/>
              <a:t>p</a:t>
            </a:r>
            <a:r>
              <a:rPr lang="en-US" sz="1050" baseline="-25000" dirty="0" err="1"/>
              <a:t>nn</a:t>
            </a:r>
            <a:r>
              <a:rPr lang="en-US" sz="1050" dirty="0"/>
              <a:t>]</a:t>
            </a:r>
          </a:p>
          <a:p>
            <a:endParaRPr lang="en-US" sz="1050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C5B529E-0424-6D1C-A2E0-2BD9568FEB1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41660" y="2015464"/>
            <a:ext cx="794693" cy="66829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FE24052-5CDD-509E-523C-F1BDF5ACC449}"/>
              </a:ext>
            </a:extLst>
          </p:cNvPr>
          <p:cNvSpPr txBox="1"/>
          <p:nvPr/>
        </p:nvSpPr>
        <p:spPr>
          <a:xfrm>
            <a:off x="9802293" y="1814944"/>
            <a:ext cx="143821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probability</a:t>
            </a:r>
            <a:r>
              <a:rPr lang="zh-CN" altLang="en-US" sz="1050" dirty="0"/>
              <a:t> </a:t>
            </a:r>
            <a:r>
              <a:rPr lang="en-US" altLang="zh-CN" sz="1050" dirty="0"/>
              <a:t>distribution</a:t>
            </a:r>
            <a:endParaRPr lang="en-US" sz="105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A83A16F-A5E1-27E1-0ADB-4831520BCAE8}"/>
              </a:ext>
            </a:extLst>
          </p:cNvPr>
          <p:cNvSpPr txBox="1"/>
          <p:nvPr/>
        </p:nvSpPr>
        <p:spPr>
          <a:xfrm>
            <a:off x="10063731" y="2344226"/>
            <a:ext cx="1916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P</a:t>
            </a:r>
            <a:endParaRPr lang="en-U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B71013F-EF24-7A79-6E0E-EA6709ED6ED6}"/>
              </a:ext>
            </a:extLst>
          </p:cNvPr>
          <p:cNvSpPr txBox="1"/>
          <p:nvPr/>
        </p:nvSpPr>
        <p:spPr>
          <a:xfrm>
            <a:off x="10168030" y="2666167"/>
            <a:ext cx="9419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1</a:t>
            </a:r>
            <a:r>
              <a:rPr lang="zh-CN" altLang="en-US" sz="1050" dirty="0"/>
              <a:t> </a:t>
            </a:r>
            <a:r>
              <a:rPr lang="en-US" altLang="zh-CN" sz="1050" dirty="0"/>
              <a:t>2</a:t>
            </a:r>
            <a:r>
              <a:rPr lang="zh-CN" altLang="en-US" sz="1050" dirty="0"/>
              <a:t> </a:t>
            </a:r>
            <a:r>
              <a:rPr lang="en-US" altLang="zh-CN" sz="1050" dirty="0"/>
              <a:t>3</a:t>
            </a:r>
            <a:r>
              <a:rPr lang="zh-CN" altLang="en-US" sz="1050" dirty="0"/>
              <a:t> </a:t>
            </a:r>
            <a:r>
              <a:rPr lang="en-US" altLang="zh-CN" sz="1050" dirty="0"/>
              <a:t>…</a:t>
            </a:r>
            <a:r>
              <a:rPr lang="zh-CN" altLang="en-US" sz="1050" dirty="0"/>
              <a:t>       </a:t>
            </a:r>
            <a:r>
              <a:rPr lang="en-US" altLang="zh-CN" sz="1050" dirty="0"/>
              <a:t>n</a:t>
            </a:r>
            <a:endParaRPr lang="en-US" sz="1050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318C7542-E585-2FCF-507C-1CBA081117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35164" y="2411809"/>
            <a:ext cx="1340335" cy="517084"/>
          </a:xfrm>
          <a:prstGeom prst="rect">
            <a:avLst/>
          </a:prstGeom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7B7C51AC-881D-B8E8-ADFB-08AA23884FF0}"/>
              </a:ext>
            </a:extLst>
          </p:cNvPr>
          <p:cNvSpPr/>
          <p:nvPr/>
        </p:nvSpPr>
        <p:spPr>
          <a:xfrm>
            <a:off x="6096000" y="3614491"/>
            <a:ext cx="5279481" cy="1289258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BEECF17-657F-85E3-23E4-B204D396F410}"/>
              </a:ext>
            </a:extLst>
          </p:cNvPr>
          <p:cNvSpPr txBox="1"/>
          <p:nvPr/>
        </p:nvSpPr>
        <p:spPr>
          <a:xfrm>
            <a:off x="6163566" y="3647780"/>
            <a:ext cx="3450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V</a:t>
            </a:r>
            <a:r>
              <a:rPr lang="zh-CN" altLang="en-US" sz="1400" dirty="0"/>
              <a:t> </a:t>
            </a:r>
            <a:r>
              <a:rPr lang="en-US" altLang="zh-CN" sz="1400" dirty="0"/>
              <a:t>MDS</a:t>
            </a:r>
            <a:r>
              <a:rPr lang="zh-CN" altLang="en-US" sz="1400" dirty="0"/>
              <a:t> </a:t>
            </a:r>
            <a:r>
              <a:rPr lang="en-US" altLang="zh-CN" sz="1400" dirty="0"/>
              <a:t>on</a:t>
            </a:r>
            <a:r>
              <a:rPr lang="zh-CN" altLang="en-US" sz="1400" dirty="0"/>
              <a:t> </a:t>
            </a:r>
            <a:r>
              <a:rPr lang="en-US" altLang="zh-CN" sz="1400" dirty="0"/>
              <a:t>informational</a:t>
            </a:r>
            <a:r>
              <a:rPr lang="zh-CN" altLang="en-US" sz="1400" dirty="0"/>
              <a:t> </a:t>
            </a:r>
            <a:r>
              <a:rPr lang="en-US" altLang="zh-CN" sz="1400" dirty="0"/>
              <a:t>distance</a:t>
            </a:r>
            <a:r>
              <a:rPr lang="zh-CN" altLang="en-US" sz="1400" dirty="0"/>
              <a:t> </a:t>
            </a:r>
            <a:r>
              <a:rPr lang="en-US" altLang="zh-CN" sz="1400" dirty="0"/>
              <a:t>matrix</a:t>
            </a:r>
            <a:endParaRPr lang="en-US" sz="1400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610B5AD-3B76-88FF-83CA-A19AB81F81F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22949" y="4045360"/>
            <a:ext cx="2244792" cy="46371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506F2D5-11FA-C18D-1560-9F4A259B18D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29946" y="3784316"/>
            <a:ext cx="936158" cy="86501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E84A064-F946-0E95-1352-5C14AE5947F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267137" y="3817090"/>
            <a:ext cx="796594" cy="80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96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6500D9-FAA8-204D-B99F-46EB711DC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273" y="918972"/>
            <a:ext cx="7941501" cy="5410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F546349-30A4-F44F-AFAE-5FD1763866FC}"/>
              </a:ext>
            </a:extLst>
          </p:cNvPr>
          <p:cNvSpPr/>
          <p:nvPr/>
        </p:nvSpPr>
        <p:spPr>
          <a:xfrm>
            <a:off x="6198704" y="27264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(Moon K, van Dijk D., Nature Biotechnology 2019)</a:t>
            </a:r>
            <a:br>
              <a:rPr lang="en-US" dirty="0">
                <a:latin typeface="Avenir Book" charset="0"/>
                <a:ea typeface="Avenir Book" charset="0"/>
                <a:cs typeface="Avenir Book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29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365" y="2352401"/>
            <a:ext cx="3626444" cy="32924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7083" y="3085007"/>
            <a:ext cx="2654300" cy="222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97083" y="5969285"/>
            <a:ext cx="211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Entries are distances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001803" y="5872111"/>
                <a:ext cx="2339871" cy="5636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𝐷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i="1">
                              <a:latin typeface="Cambria Math" charset="0"/>
                            </a:rPr>
                            <m:t>||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e>
                      </m:rad>
                      <m:r>
                        <a:rPr lang="en-US" i="1">
                          <a:latin typeface="Cambria Math" charset="0"/>
                        </a:rPr>
                        <m:t>||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1803" y="5872111"/>
                <a:ext cx="2339871" cy="563680"/>
              </a:xfrm>
              <a:prstGeom prst="rect">
                <a:avLst/>
              </a:prstGeom>
              <a:blipFill>
                <a:blip r:embed="rId5"/>
                <a:stretch>
                  <a:fillRect l="-2174" r="-3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0369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08466"/>
            <a:ext cx="8229600" cy="1143000"/>
          </a:xfrm>
        </p:spPr>
        <p:txBody>
          <a:bodyPr/>
          <a:lstStyle/>
          <a:p>
            <a:r>
              <a:rPr lang="en-US" dirty="0"/>
              <a:t>Affinity Matrix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200" y="1800651"/>
            <a:ext cx="3911600" cy="3378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97640" y="4833597"/>
            <a:ext cx="1824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(Gaussian Kernel)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97678" y="4924851"/>
            <a:ext cx="2258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 Representation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0" y="1800651"/>
            <a:ext cx="3352800" cy="3124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69780" y="5640512"/>
            <a:ext cx="2051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Entries </a:t>
            </a:r>
            <a:r>
              <a:rPr lang="en-US"/>
              <a:t>are affinities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246599" y="5732846"/>
                <a:ext cx="2636812" cy="4505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𝐴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>
                        <a:latin typeface="Cambria Math" charset="0"/>
                      </a:rPr>
                      <m:t>exp</m:t>
                    </m:r>
                    <m:r>
                      <a:rPr lang="en-US" i="1">
                        <a:latin typeface="Cambria Math" charset="0"/>
                      </a:rPr>
                      <m:t>⁡(− 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𝐷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𝜎</m:t>
                        </m:r>
                      </m:den>
                    </m:f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6599" y="5732846"/>
                <a:ext cx="2636812" cy="450573"/>
              </a:xfrm>
              <a:prstGeom prst="rect">
                <a:avLst/>
              </a:prstGeom>
              <a:blipFill>
                <a:blip r:embed="rId5"/>
                <a:stretch>
                  <a:fillRect l="-2885" r="-4327" b="-19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481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Powered Markov Matrix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889" y="2563704"/>
            <a:ext cx="3308880" cy="31686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745099" y="2181536"/>
                <a:ext cx="28171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Powered Markov Matrix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5099" y="2181536"/>
                <a:ext cx="2817181" cy="369332"/>
              </a:xfrm>
              <a:prstGeom prst="rect">
                <a:avLst/>
              </a:prstGeom>
              <a:blipFill>
                <a:blip r:embed="rId4"/>
                <a:stretch>
                  <a:fillRect l="-1802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9650" y="2411304"/>
            <a:ext cx="4127500" cy="3162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5099" y="5760496"/>
            <a:ext cx="3621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Entries are row normalized affinities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6619254" y="5760496"/>
                <a:ext cx="2630913" cy="6297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M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𝐴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 dirty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i="1" dirty="0">
                                <a:latin typeface="Cambria Math" charset="0"/>
                              </a:rPr>
                              <m:t>𝑗</m:t>
                            </m:r>
                          </m:sub>
                          <m:sup/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𝐴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  <m:r>
                              <m:rPr>
                                <m:nor/>
                              </m:rPr>
                              <a:rPr lang="en-US" dirty="0"/>
                              <m:t> </m:t>
                            </m:r>
                          </m:e>
                        </m:nary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9254" y="5760496"/>
                <a:ext cx="2630913" cy="629724"/>
              </a:xfrm>
              <a:prstGeom prst="rect">
                <a:avLst/>
              </a:prstGeom>
              <a:blipFill>
                <a:blip r:embed="rId6"/>
                <a:stretch>
                  <a:fillRect l="-2404" t="-7843" b="-6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746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365127"/>
            <a:ext cx="8192621" cy="1325563"/>
          </a:xfrm>
        </p:spPr>
        <p:txBody>
          <a:bodyPr/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PHATE: Keeps global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2650" y="1690690"/>
            <a:ext cx="7479926" cy="4351338"/>
          </a:xfrm>
        </p:spPr>
        <p:txBody>
          <a:bodyPr/>
          <a:lstStyle/>
          <a:p>
            <a:r>
              <a:rPr lang="en-US" dirty="0"/>
              <a:t>Step 0. Denoise the connectivity by diffusion</a:t>
            </a:r>
          </a:p>
          <a:p>
            <a:r>
              <a:rPr lang="en-US" dirty="0"/>
              <a:t>Step 1. Each cell is represented as a t-step diffusion probability to ALL other cells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2964124"/>
            <a:ext cx="8511551" cy="16642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07590" y="4733365"/>
            <a:ext cx="28810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baseline="-25000" dirty="0"/>
              <a:t>1</a:t>
            </a:r>
            <a:r>
              <a:rPr lang="en-US" dirty="0"/>
              <a:t> = [ p</a:t>
            </a:r>
            <a:r>
              <a:rPr lang="en-US" baseline="-25000" dirty="0"/>
              <a:t>11</a:t>
            </a:r>
            <a:r>
              <a:rPr lang="en-US" dirty="0"/>
              <a:t> p</a:t>
            </a:r>
            <a:r>
              <a:rPr lang="en-US" baseline="-25000" dirty="0"/>
              <a:t>12</a:t>
            </a:r>
            <a:r>
              <a:rPr lang="en-US" dirty="0"/>
              <a:t> </a:t>
            </a:r>
            <a:r>
              <a:rPr lang="mr-IN" dirty="0"/>
              <a:t>……</a:t>
            </a:r>
            <a:r>
              <a:rPr lang="en-US" dirty="0"/>
              <a:t>.p</a:t>
            </a:r>
            <a:r>
              <a:rPr lang="en-US" baseline="-25000" dirty="0"/>
              <a:t>1n</a:t>
            </a:r>
            <a:r>
              <a:rPr lang="en-US" dirty="0"/>
              <a:t>]</a:t>
            </a:r>
          </a:p>
          <a:p>
            <a:r>
              <a:rPr lang="en-US" dirty="0"/>
              <a:t>C</a:t>
            </a:r>
            <a:r>
              <a:rPr lang="en-US" baseline="-25000" dirty="0"/>
              <a:t>2</a:t>
            </a:r>
            <a:r>
              <a:rPr lang="en-US" dirty="0"/>
              <a:t> = [ p</a:t>
            </a:r>
            <a:r>
              <a:rPr lang="en-US" baseline="-25000" dirty="0"/>
              <a:t>21</a:t>
            </a:r>
            <a:r>
              <a:rPr lang="en-US" dirty="0"/>
              <a:t> p</a:t>
            </a:r>
            <a:r>
              <a:rPr lang="en-US" baseline="-25000" dirty="0"/>
              <a:t>22</a:t>
            </a:r>
            <a:r>
              <a:rPr lang="en-US" dirty="0"/>
              <a:t> </a:t>
            </a:r>
            <a:r>
              <a:rPr lang="mr-IN" dirty="0"/>
              <a:t>……</a:t>
            </a:r>
            <a:r>
              <a:rPr lang="en-US" dirty="0"/>
              <a:t>.p</a:t>
            </a:r>
            <a:r>
              <a:rPr lang="en-US" baseline="-25000" dirty="0"/>
              <a:t>2n</a:t>
            </a:r>
            <a:r>
              <a:rPr lang="en-US" dirty="0"/>
              <a:t>]</a:t>
            </a:r>
          </a:p>
          <a:p>
            <a:r>
              <a:rPr lang="mr-IN" dirty="0"/>
              <a:t>…</a:t>
            </a:r>
            <a:endParaRPr lang="en-US" dirty="0"/>
          </a:p>
          <a:p>
            <a:r>
              <a:rPr lang="en-US" dirty="0"/>
              <a:t>C</a:t>
            </a:r>
            <a:r>
              <a:rPr lang="en-US" baseline="-25000" dirty="0"/>
              <a:t>n</a:t>
            </a:r>
            <a:r>
              <a:rPr lang="en-US" dirty="0"/>
              <a:t> = [ p</a:t>
            </a:r>
            <a:r>
              <a:rPr lang="en-US" baseline="-25000" dirty="0"/>
              <a:t>n1</a:t>
            </a:r>
            <a:r>
              <a:rPr lang="en-US" dirty="0"/>
              <a:t> p</a:t>
            </a:r>
            <a:r>
              <a:rPr lang="en-US" baseline="-25000" dirty="0"/>
              <a:t>n2</a:t>
            </a:r>
            <a:r>
              <a:rPr lang="en-US" dirty="0"/>
              <a:t> </a:t>
            </a:r>
            <a:r>
              <a:rPr lang="mr-IN" dirty="0"/>
              <a:t>……</a:t>
            </a:r>
            <a:r>
              <a:rPr lang="en-US" dirty="0"/>
              <a:t>.</a:t>
            </a:r>
            <a:r>
              <a:rPr lang="en-US" dirty="0" err="1"/>
              <a:t>p</a:t>
            </a:r>
            <a:r>
              <a:rPr lang="en-US" baseline="-25000" dirty="0" err="1"/>
              <a:t>nn</a:t>
            </a:r>
            <a:r>
              <a:rPr lang="en-US" dirty="0"/>
              <a:t>]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371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0347" y="237669"/>
            <a:ext cx="7886700" cy="1325563"/>
          </a:xfrm>
        </p:spPr>
        <p:txBody>
          <a:bodyPr/>
          <a:lstStyle/>
          <a:p>
            <a:r>
              <a:rPr lang="en-US" i="1" dirty="0">
                <a:latin typeface="Avenir Book" charset="0"/>
                <a:ea typeface="Avenir Book" charset="0"/>
                <a:cs typeface="Avenir Book" charset="0"/>
              </a:rPr>
              <a:t>Potential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 Distance between distributions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1819" y="1620562"/>
            <a:ext cx="38862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Step 2: Distance between these probability distributions is a computed as an M-divergence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Cares about big and small probabilities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Step 3: Use metric MDS to represent these distances within 2-3 dimensions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524" y="4334259"/>
            <a:ext cx="2937090" cy="60469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A29CF2E-2373-0D90-090F-0AADA6B4712A}"/>
              </a:ext>
            </a:extLst>
          </p:cNvPr>
          <p:cNvGrpSpPr/>
          <p:nvPr/>
        </p:nvGrpSpPr>
        <p:grpSpPr>
          <a:xfrm>
            <a:off x="2203112" y="1997839"/>
            <a:ext cx="4217164" cy="2308324"/>
            <a:chOff x="2203112" y="1997839"/>
            <a:chExt cx="4217164" cy="2308324"/>
          </a:xfrm>
        </p:grpSpPr>
        <p:sp>
          <p:nvSpPr>
            <p:cNvPr id="6" name="TextBox 5"/>
            <p:cNvSpPr txBox="1"/>
            <p:nvPr/>
          </p:nvSpPr>
          <p:spPr>
            <a:xfrm>
              <a:off x="2203112" y="1997839"/>
              <a:ext cx="254039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baseline="-25000" dirty="0"/>
                <a:t>1</a:t>
              </a:r>
              <a:r>
                <a:rPr lang="en-US" dirty="0"/>
                <a:t> = [ p</a:t>
              </a:r>
              <a:r>
                <a:rPr lang="en-US" baseline="-25000" dirty="0"/>
                <a:t>11</a:t>
              </a:r>
              <a:r>
                <a:rPr lang="en-US" dirty="0"/>
                <a:t> p</a:t>
              </a:r>
              <a:r>
                <a:rPr lang="en-US" baseline="-25000" dirty="0"/>
                <a:t>12</a:t>
              </a:r>
              <a:r>
                <a:rPr lang="en-US" dirty="0"/>
                <a:t> </a:t>
              </a:r>
              <a:r>
                <a:rPr lang="mr-IN" dirty="0"/>
                <a:t>……</a:t>
              </a:r>
              <a:r>
                <a:rPr lang="en-US" dirty="0"/>
                <a:t>.p</a:t>
              </a:r>
              <a:r>
                <a:rPr lang="en-US" baseline="-25000" dirty="0"/>
                <a:t>1n</a:t>
              </a:r>
              <a:r>
                <a:rPr lang="en-US" dirty="0"/>
                <a:t>]</a:t>
              </a:r>
            </a:p>
            <a:p>
              <a:r>
                <a:rPr lang="mr-IN" dirty="0"/>
                <a:t>……</a:t>
              </a:r>
              <a:endParaRPr lang="en-US" dirty="0"/>
            </a:p>
            <a:p>
              <a:r>
                <a:rPr lang="en-US" dirty="0">
                  <a:solidFill>
                    <a:srgbClr val="FF0000"/>
                  </a:solidFill>
                </a:rPr>
                <a:t>C</a:t>
              </a:r>
              <a:r>
                <a:rPr lang="en-US" baseline="-25000" dirty="0">
                  <a:solidFill>
                    <a:srgbClr val="FF0000"/>
                  </a:solidFill>
                </a:rPr>
                <a:t>i</a:t>
              </a:r>
              <a:r>
                <a:rPr lang="en-US" dirty="0">
                  <a:solidFill>
                    <a:srgbClr val="FF0000"/>
                  </a:solidFill>
                </a:rPr>
                <a:t> </a:t>
              </a:r>
              <a:r>
                <a:rPr lang="zh-CN" altLang="en-US" dirty="0">
                  <a:solidFill>
                    <a:srgbClr val="FF0000"/>
                  </a:solidFill>
                </a:rPr>
                <a:t>  </a:t>
              </a:r>
              <a:r>
                <a:rPr lang="en-US" dirty="0">
                  <a:solidFill>
                    <a:srgbClr val="FF0000"/>
                  </a:solidFill>
                </a:rPr>
                <a:t>= [ p</a:t>
              </a:r>
              <a:r>
                <a:rPr lang="en-US" baseline="-25000" dirty="0">
                  <a:solidFill>
                    <a:srgbClr val="FF0000"/>
                  </a:solidFill>
                </a:rPr>
                <a:t>i1</a:t>
              </a:r>
              <a:r>
                <a:rPr lang="en-US" dirty="0">
                  <a:solidFill>
                    <a:srgbClr val="FF0000"/>
                  </a:solidFill>
                </a:rPr>
                <a:t> p</a:t>
              </a:r>
              <a:r>
                <a:rPr lang="en-US" baseline="-25000" dirty="0">
                  <a:solidFill>
                    <a:srgbClr val="FF0000"/>
                  </a:solidFill>
                </a:rPr>
                <a:t>i2</a:t>
              </a:r>
              <a:r>
                <a:rPr lang="en-US" dirty="0">
                  <a:solidFill>
                    <a:srgbClr val="FF0000"/>
                  </a:solidFill>
                </a:rPr>
                <a:t> </a:t>
              </a:r>
              <a:r>
                <a:rPr lang="mr-IN" dirty="0">
                  <a:solidFill>
                    <a:srgbClr val="FF0000"/>
                  </a:solidFill>
                </a:rPr>
                <a:t>……</a:t>
              </a:r>
              <a:r>
                <a:rPr lang="en-US" dirty="0">
                  <a:solidFill>
                    <a:srgbClr val="FF0000"/>
                  </a:solidFill>
                </a:rPr>
                <a:t>.p</a:t>
              </a:r>
              <a:r>
                <a:rPr lang="en-US" baseline="-25000" dirty="0">
                  <a:solidFill>
                    <a:srgbClr val="FF0000"/>
                  </a:solidFill>
                </a:rPr>
                <a:t>in</a:t>
              </a:r>
              <a:r>
                <a:rPr lang="en-US" dirty="0">
                  <a:solidFill>
                    <a:srgbClr val="FF0000"/>
                  </a:solidFill>
                </a:rPr>
                <a:t>]</a:t>
              </a:r>
            </a:p>
            <a:p>
              <a:r>
                <a:rPr lang="mr-IN" dirty="0"/>
                <a:t>…</a:t>
              </a:r>
              <a:endParaRPr lang="en-US" dirty="0"/>
            </a:p>
            <a:p>
              <a:r>
                <a:rPr lang="en-US" dirty="0" err="1">
                  <a:solidFill>
                    <a:srgbClr val="0070C0"/>
                  </a:solidFill>
                </a:rPr>
                <a:t>C</a:t>
              </a:r>
              <a:r>
                <a:rPr lang="en-US" baseline="-25000" dirty="0" err="1">
                  <a:solidFill>
                    <a:srgbClr val="0070C0"/>
                  </a:solidFill>
                </a:rPr>
                <a:t>j</a:t>
              </a:r>
              <a:r>
                <a:rPr lang="en-US" dirty="0">
                  <a:solidFill>
                    <a:srgbClr val="0070C0"/>
                  </a:solidFill>
                </a:rPr>
                <a:t> </a:t>
              </a:r>
              <a:r>
                <a:rPr lang="zh-CN" altLang="en-US" dirty="0">
                  <a:solidFill>
                    <a:srgbClr val="0070C0"/>
                  </a:solidFill>
                </a:rPr>
                <a:t>  </a:t>
              </a:r>
              <a:r>
                <a:rPr lang="en-US" dirty="0">
                  <a:solidFill>
                    <a:srgbClr val="0070C0"/>
                  </a:solidFill>
                </a:rPr>
                <a:t>= [ p</a:t>
              </a:r>
              <a:r>
                <a:rPr lang="en-US" baseline="-25000" dirty="0">
                  <a:solidFill>
                    <a:srgbClr val="0070C0"/>
                  </a:solidFill>
                </a:rPr>
                <a:t>j1</a:t>
              </a:r>
              <a:r>
                <a:rPr lang="en-US" dirty="0">
                  <a:solidFill>
                    <a:srgbClr val="0070C0"/>
                  </a:solidFill>
                </a:rPr>
                <a:t> p</a:t>
              </a:r>
              <a:r>
                <a:rPr lang="en-US" baseline="-25000" dirty="0">
                  <a:solidFill>
                    <a:srgbClr val="0070C0"/>
                  </a:solidFill>
                </a:rPr>
                <a:t>j2</a:t>
              </a:r>
              <a:r>
                <a:rPr lang="en-US" dirty="0">
                  <a:solidFill>
                    <a:srgbClr val="0070C0"/>
                  </a:solidFill>
                </a:rPr>
                <a:t> </a:t>
              </a:r>
              <a:r>
                <a:rPr lang="mr-IN" dirty="0">
                  <a:solidFill>
                    <a:srgbClr val="0070C0"/>
                  </a:solidFill>
                </a:rPr>
                <a:t>……</a:t>
              </a:r>
              <a:r>
                <a:rPr lang="en-US" dirty="0">
                  <a:solidFill>
                    <a:srgbClr val="0070C0"/>
                  </a:solidFill>
                </a:rPr>
                <a:t>.</a:t>
              </a:r>
              <a:r>
                <a:rPr lang="en-US" dirty="0" err="1">
                  <a:solidFill>
                    <a:srgbClr val="0070C0"/>
                  </a:solidFill>
                </a:rPr>
                <a:t>p</a:t>
              </a:r>
              <a:r>
                <a:rPr lang="en-US" baseline="-25000" dirty="0" err="1">
                  <a:solidFill>
                    <a:srgbClr val="0070C0"/>
                  </a:solidFill>
                </a:rPr>
                <a:t>jn</a:t>
              </a:r>
              <a:r>
                <a:rPr lang="en-US" dirty="0">
                  <a:solidFill>
                    <a:srgbClr val="0070C0"/>
                  </a:solidFill>
                </a:rPr>
                <a:t>]</a:t>
              </a:r>
            </a:p>
            <a:p>
              <a:r>
                <a:rPr lang="mr-IN" dirty="0"/>
                <a:t>…</a:t>
              </a:r>
              <a:endParaRPr lang="en-US" dirty="0"/>
            </a:p>
            <a:p>
              <a:r>
                <a:rPr lang="en-US" dirty="0"/>
                <a:t>C</a:t>
              </a:r>
              <a:r>
                <a:rPr lang="en-US" baseline="-25000" dirty="0"/>
                <a:t>n</a:t>
              </a:r>
              <a:r>
                <a:rPr lang="en-US" dirty="0"/>
                <a:t> = [ p</a:t>
              </a:r>
              <a:r>
                <a:rPr lang="en-US" baseline="-25000" dirty="0"/>
                <a:t>n1</a:t>
              </a:r>
              <a:r>
                <a:rPr lang="en-US" dirty="0"/>
                <a:t> p</a:t>
              </a:r>
              <a:r>
                <a:rPr lang="en-US" baseline="-25000" dirty="0"/>
                <a:t>n2</a:t>
              </a:r>
              <a:r>
                <a:rPr lang="en-US" dirty="0"/>
                <a:t> </a:t>
              </a:r>
              <a:r>
                <a:rPr lang="mr-IN" dirty="0"/>
                <a:t>……</a:t>
              </a:r>
              <a:r>
                <a:rPr lang="en-US" dirty="0"/>
                <a:t>.</a:t>
              </a:r>
              <a:r>
                <a:rPr lang="en-US" dirty="0" err="1"/>
                <a:t>p</a:t>
              </a:r>
              <a:r>
                <a:rPr lang="en-US" baseline="-25000" dirty="0" err="1"/>
                <a:t>nn</a:t>
              </a:r>
              <a:r>
                <a:rPr lang="en-US" dirty="0"/>
                <a:t>]</a:t>
              </a:r>
            </a:p>
            <a:p>
              <a:endParaRPr lang="en-US" dirty="0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72947" y="2430952"/>
              <a:ext cx="1626905" cy="140360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967233B-04B0-04BD-2155-E9534F9C9209}"/>
                </a:ext>
              </a:extLst>
            </p:cNvPr>
            <p:cNvSpPr txBox="1"/>
            <p:nvPr/>
          </p:nvSpPr>
          <p:spPr>
            <a:xfrm>
              <a:off x="4552521" y="2123175"/>
              <a:ext cx="18677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probability</a:t>
              </a:r>
              <a:r>
                <a:rPr lang="zh-CN" altLang="en-US" sz="1400" dirty="0"/>
                <a:t> </a:t>
              </a:r>
              <a:r>
                <a:rPr lang="en-US" altLang="zh-CN" sz="1400" dirty="0"/>
                <a:t>distribution</a:t>
              </a:r>
              <a:endParaRPr lang="en-US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57D0EF-C8DB-2D58-8539-31B514B77B89}"/>
                </a:ext>
              </a:extLst>
            </p:cNvPr>
            <p:cNvSpPr txBox="1"/>
            <p:nvPr/>
          </p:nvSpPr>
          <p:spPr>
            <a:xfrm>
              <a:off x="4409336" y="2930655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</a:t>
              </a:r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5ECF07-3EFA-70E8-76AA-7C880F75DA1D}"/>
                </a:ext>
              </a:extLst>
            </p:cNvPr>
            <p:cNvSpPr txBox="1"/>
            <p:nvPr/>
          </p:nvSpPr>
          <p:spPr>
            <a:xfrm>
              <a:off x="4814068" y="3715075"/>
              <a:ext cx="13198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1</a:t>
              </a:r>
              <a:r>
                <a:rPr lang="zh-CN" altLang="en-US" sz="1400" dirty="0"/>
                <a:t> </a:t>
              </a:r>
              <a:r>
                <a:rPr lang="en-US" altLang="zh-CN" sz="1400" dirty="0"/>
                <a:t>2</a:t>
              </a:r>
              <a:r>
                <a:rPr lang="zh-CN" altLang="en-US" sz="1400" dirty="0"/>
                <a:t> </a:t>
              </a:r>
              <a:r>
                <a:rPr lang="en-US" altLang="zh-CN" sz="1400" dirty="0"/>
                <a:t>3</a:t>
              </a:r>
              <a:r>
                <a:rPr lang="zh-CN" altLang="en-US" sz="1400" dirty="0"/>
                <a:t> </a:t>
              </a:r>
              <a:r>
                <a:rPr lang="en-US" altLang="zh-CN" sz="1400" dirty="0"/>
                <a:t>…</a:t>
              </a:r>
              <a:r>
                <a:rPr lang="zh-CN" altLang="en-US" sz="1400" dirty="0"/>
                <a:t>       </a:t>
              </a:r>
              <a:r>
                <a:rPr lang="en-US" altLang="zh-CN" sz="1400" dirty="0"/>
                <a:t>n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836320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319</Words>
  <Application>Microsoft Macintosh PowerPoint</Application>
  <PresentationFormat>Widescreen</PresentationFormat>
  <Paragraphs>70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Myriad Pro</vt:lpstr>
      <vt:lpstr>Arial</vt:lpstr>
      <vt:lpstr>Avenir Book</vt:lpstr>
      <vt:lpstr>Calibri</vt:lpstr>
      <vt:lpstr>Calibri Light</vt:lpstr>
      <vt:lpstr>Cambria Math</vt:lpstr>
      <vt:lpstr>Office Theme</vt:lpstr>
      <vt:lpstr>PHATE</vt:lpstr>
      <vt:lpstr>Visualization methods fail to capture global structure in high dimensional data</vt:lpstr>
      <vt:lpstr>PHATE Algorithm</vt:lpstr>
      <vt:lpstr>PowerPoint Presentation</vt:lpstr>
      <vt:lpstr>Distance Matrix</vt:lpstr>
      <vt:lpstr>Affinity Matrix</vt:lpstr>
      <vt:lpstr>Powered Markov Matrix</vt:lpstr>
      <vt:lpstr>PHATE: Keeps global structure</vt:lpstr>
      <vt:lpstr>Potential Distance between distributions</vt:lpstr>
      <vt:lpstr>Diffusion components orthogonal, PHATE collects them in 2d </vt:lpstr>
      <vt:lpstr>PHATE recovers structure in hESC development</vt:lpstr>
      <vt:lpstr>PHATE preserves local as well as global structure</vt:lpstr>
      <vt:lpstr>PowerPoint Presentation</vt:lpstr>
      <vt:lpstr>1000 Genomes </vt:lpstr>
      <vt:lpstr>DeMAP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Krishnaswamy, Smita</dc:creator>
  <cp:lastModifiedBy>Wenxin Xu</cp:lastModifiedBy>
  <cp:revision>4</cp:revision>
  <dcterms:created xsi:type="dcterms:W3CDTF">2021-09-29T20:23:13Z</dcterms:created>
  <dcterms:modified xsi:type="dcterms:W3CDTF">2023-03-09T10:54:35Z</dcterms:modified>
</cp:coreProperties>
</file>

<file path=docProps/thumbnail.jpeg>
</file>